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22" r:id="rId3"/>
    <p:sldId id="271" r:id="rId4"/>
    <p:sldId id="284" r:id="rId5"/>
    <p:sldId id="309" r:id="rId6"/>
    <p:sldId id="265" r:id="rId7"/>
    <p:sldId id="290" r:id="rId8"/>
    <p:sldId id="293" r:id="rId9"/>
    <p:sldId id="324" r:id="rId10"/>
    <p:sldId id="325" r:id="rId11"/>
    <p:sldId id="326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20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57" d="100"/>
          <a:sy n="57" d="100"/>
        </p:scale>
        <p:origin x="696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2023</a:t>
            </a:r>
            <a:r>
              <a:rPr lang="en-US" baseline="0" dirty="0" smtClean="0"/>
              <a:t> PubMed Stats</a:t>
            </a:r>
            <a:endParaRPr lang="en-US" dirty="0"/>
          </a:p>
        </c:rich>
      </c:tx>
      <c:layout>
        <c:manualLayout>
          <c:xMode val="edge"/>
          <c:yMode val="edge"/>
          <c:x val="0.38478795413731182"/>
          <c:y val="1.7843866171003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045010821015795"/>
          <c:y val="0.15979182156133828"/>
          <c:w val="0.60533199797393744"/>
          <c:h val="0.708845476099874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 Not RL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Number of articles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3939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RL not CI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Number of articles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3700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CI and RL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Number of articles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72852136"/>
        <c:axId val="372856840"/>
      </c:barChart>
      <c:catAx>
        <c:axId val="372852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856840"/>
        <c:crosses val="autoZero"/>
        <c:auto val="1"/>
        <c:lblAlgn val="ctr"/>
        <c:lblOffset val="100"/>
        <c:noMultiLvlLbl val="0"/>
      </c:catAx>
      <c:valAx>
        <c:axId val="372856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852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7/21/2025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7/21/2025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bing.com/ck/a?!&amp;&amp;p=e2c61f044bf41fc79b917c3e6bf53a1c5dd66c3a7bdd406374119adcb22c363dJmltdHM9MTc1MzE0MjQwMA&amp;ptn=3&amp;ver=2&amp;hsh=4&amp;fclid=38f196bc-f5ab-6886-1f81-839bf4696926&amp;u=a1L21hcHM_Jm1lcGk9NTZ-fkVtYmVkZGVkfkFkZHJlc3NfTGluayZ0eT0xOCZxPU5lZXJvYiUyMFJlc3RhdXJhbnQlMjBhbmQlMjBIYWxhbCUyMENoaW5lc3Mmc3M9eXBpZC5ZTjg3M3g1OTk3NTcxMjYzNDc5NDU5Nzk5JnBwb2lzPTQwLjgzNTgxNTQyOTY4NzVfLTczLjg1NTMxNjE2MjEwOTM4X05lZXJvYiUyMFJlc3RhdXJhbnQlMjBhbmQlMjBIYWxhbCUyMENoaW5lc3NfWU44NzN4NTk5NzU3MTI2MzQ3OTQ1OTc5OX4mY3A9NDAuODM1ODE1fi03My44NTUzMTYmdj0yJnNWPTEmRk9STT1NUFNSUEw&amp;ntb=1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20E8F"/>
                </a:solidFill>
              </a:rPr>
              <a:t>Causal Inference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FFFF"/>
                </a:solidFill>
              </a:rPr>
              <a:t>Reinforcement Learning</a:t>
            </a:r>
            <a:endParaRPr dirty="0">
              <a:solidFill>
                <a:srgbClr val="00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NYC Workshop 2025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"/>
            <a:ext cx="12192000" cy="6857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1440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26" name="Picture 2" descr="Morph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6" y="154484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" y="1148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Morph.so</a:t>
            </a:r>
            <a:endParaRPr lang="en-US" dirty="0"/>
          </a:p>
        </p:txBody>
      </p:sp>
      <p:pic>
        <p:nvPicPr>
          <p:cNvPr id="1030" name="Picture 6" descr="Image result for Jesse Han Morph. Size: 176 x 185. Source: www.linkedi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440" y="381000"/>
            <a:ext cx="180975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810190" y="228600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Jesse Han, </a:t>
            </a:r>
            <a:r>
              <a:rPr lang="en-US" dirty="0" err="1" smtClean="0"/>
              <a:t>Ph.D</a:t>
            </a:r>
            <a:r>
              <a:rPr lang="en-US" dirty="0" smtClean="0"/>
              <a:t> CEO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6619" t="23691" r="5675" b="50513"/>
          <a:stretch/>
        </p:blipFill>
        <p:spPr>
          <a:xfrm>
            <a:off x="10065684" y="4571524"/>
            <a:ext cx="1676400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01200" y="6171328"/>
            <a:ext cx="214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Shaker Zaman</a:t>
            </a:r>
          </a:p>
          <a:p>
            <a:pPr algn="r"/>
            <a:r>
              <a:rPr lang="en-US" dirty="0" smtClean="0"/>
              <a:t>Head of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1440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050" name="Picture 2" descr="Routledge &amp; CRC Press CRC 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58578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ringer N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0"/>
            <a:ext cx="4572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erob Restaurant &amp; Halal Chin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94" y="2057400"/>
            <a:ext cx="2892425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83659" y="4958790"/>
            <a:ext cx="214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5"/>
              </a:rPr>
              <a:t>2096 Starling Ave, Bronx, </a:t>
            </a:r>
            <a:r>
              <a:rPr lang="en-US" u="sng" dirty="0" err="1">
                <a:hlinkClick r:id="rId5"/>
              </a:rPr>
              <a:t>Ny</a:t>
            </a:r>
            <a:r>
              <a:rPr lang="en-US" u="sng" dirty="0">
                <a:hlinkClick r:id="rId5"/>
              </a:rPr>
              <a:t> 10462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22860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Tangent: Richard Bellman</a:t>
            </a:r>
            <a:endParaRPr dirty="0"/>
          </a:p>
        </p:txBody>
      </p:sp>
      <p:sp>
        <p:nvSpPr>
          <p:cNvPr id="92" name="Google Shape;107;p15"/>
          <p:cNvSpPr/>
          <p:nvPr/>
        </p:nvSpPr>
        <p:spPr>
          <a:xfrm>
            <a:off x="5447897" y="3457900"/>
            <a:ext cx="1437232" cy="1300211"/>
          </a:xfrm>
          <a:prstGeom prst="ellipse">
            <a:avLst/>
          </a:prstGeom>
          <a:solidFill>
            <a:srgbClr val="00FFF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Bellman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optimality equations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05" name="Google Shape;137;p15"/>
          <p:cNvSpPr/>
          <p:nvPr/>
        </p:nvSpPr>
        <p:spPr>
          <a:xfrm>
            <a:off x="3064104" y="5433545"/>
            <a:ext cx="1219975" cy="1068973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Tukey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10" name="Straight Arrow Connector 109"/>
          <p:cNvCxnSpPr>
            <a:stCxn id="105" idx="7"/>
            <a:endCxn id="92" idx="3"/>
          </p:cNvCxnSpPr>
          <p:nvPr/>
        </p:nvCxnSpPr>
        <p:spPr>
          <a:xfrm flipV="1">
            <a:off x="4105418" y="4567700"/>
            <a:ext cx="1552957" cy="1022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Google Shape;137;p15"/>
          <p:cNvSpPr/>
          <p:nvPr/>
        </p:nvSpPr>
        <p:spPr>
          <a:xfrm>
            <a:off x="3048000" y="5393101"/>
            <a:ext cx="1219975" cy="1068973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Tukey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708668"/>
            <a:ext cx="9140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The </a:t>
            </a:r>
            <a:r>
              <a:rPr lang="en-US" sz="1600" i="1" dirty="0"/>
              <a:t>subject of point set topology has always bored </a:t>
            </a:r>
            <a:r>
              <a:rPr lang="en-US" sz="1600" i="1" dirty="0" smtClean="0"/>
              <a:t>me…. I </a:t>
            </a:r>
            <a:r>
              <a:rPr lang="en-US" sz="1600" i="1" dirty="0"/>
              <a:t>have never liked to go to </a:t>
            </a:r>
            <a:r>
              <a:rPr lang="en-US" sz="1600" i="1" dirty="0" smtClean="0"/>
              <a:t>class.</a:t>
            </a:r>
            <a:endParaRPr lang="en-US" sz="1600" i="1" dirty="0"/>
          </a:p>
          <a:p>
            <a:r>
              <a:rPr lang="en-US" sz="1600" i="1" dirty="0" smtClean="0"/>
              <a:t>Consequently</a:t>
            </a:r>
            <a:r>
              <a:rPr lang="en-US" sz="1600" i="1" dirty="0"/>
              <a:t>, I dropped out of </a:t>
            </a:r>
            <a:r>
              <a:rPr lang="en-US" sz="1600" i="1" dirty="0" smtClean="0"/>
              <a:t>[Topology] after </a:t>
            </a:r>
            <a:r>
              <a:rPr lang="en-US" sz="1600" i="1" dirty="0"/>
              <a:t>a few weeks.</a:t>
            </a:r>
          </a:p>
          <a:p>
            <a:r>
              <a:rPr lang="en-US" sz="1600" i="1" dirty="0" smtClean="0"/>
              <a:t>[The professor] was </a:t>
            </a:r>
            <a:r>
              <a:rPr lang="en-US" sz="1600" i="1" dirty="0"/>
              <a:t>quite disturbed by that and asked me what I would offer for</a:t>
            </a:r>
          </a:p>
          <a:p>
            <a:r>
              <a:rPr lang="en-US" sz="1600" i="1" dirty="0"/>
              <a:t>qualifying, I replied that God would provide.</a:t>
            </a:r>
          </a:p>
          <a:p>
            <a:r>
              <a:rPr lang="en-US" sz="1600" i="1" dirty="0"/>
              <a:t>When I took my qualifying exams, </a:t>
            </a:r>
            <a:r>
              <a:rPr lang="en-US" sz="1600" b="1" i="1" dirty="0" err="1"/>
              <a:t>Lefschetz</a:t>
            </a:r>
            <a:r>
              <a:rPr lang="en-US" sz="1600" b="1" i="1" dirty="0"/>
              <a:t>, Tukey, and </a:t>
            </a:r>
            <a:r>
              <a:rPr lang="en-US" sz="1600" b="1" i="1" dirty="0" err="1"/>
              <a:t>Shiffman</a:t>
            </a:r>
            <a:endParaRPr lang="en-US" sz="1600" b="1" i="1" dirty="0"/>
          </a:p>
          <a:p>
            <a:r>
              <a:rPr lang="en-US" sz="1600" i="1" dirty="0"/>
              <a:t>were the examiners. </a:t>
            </a:r>
            <a:r>
              <a:rPr lang="en-US" sz="1600" i="1" dirty="0" err="1"/>
              <a:t>Lefschetz</a:t>
            </a:r>
            <a:r>
              <a:rPr lang="en-US" sz="1600" i="1" dirty="0"/>
              <a:t> asked me some questions about real</a:t>
            </a:r>
          </a:p>
          <a:p>
            <a:r>
              <a:rPr lang="en-US" sz="1600" i="1" dirty="0"/>
              <a:t>variables, and </a:t>
            </a:r>
            <a:r>
              <a:rPr lang="en-US" sz="1600" i="1" dirty="0" err="1"/>
              <a:t>Shiffman</a:t>
            </a:r>
            <a:r>
              <a:rPr lang="en-US" sz="1600" i="1" dirty="0"/>
              <a:t> double-crossed me.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162800" y="3581400"/>
            <a:ext cx="47130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/>
              <a:t>“</a:t>
            </a:r>
            <a:r>
              <a:rPr lang="en-US" sz="1400" i="1" dirty="0"/>
              <a:t>I had sat in on </a:t>
            </a:r>
            <a:r>
              <a:rPr lang="en-US" sz="1400" i="1" dirty="0" err="1"/>
              <a:t>Shiffman's</a:t>
            </a:r>
            <a:r>
              <a:rPr lang="en-US" sz="1400" i="1" dirty="0"/>
              <a:t> course, calculus of variations in the large and we had agreed he would</a:t>
            </a:r>
          </a:p>
          <a:p>
            <a:pPr algn="r"/>
            <a:r>
              <a:rPr lang="en-US" sz="1400" i="1" dirty="0"/>
              <a:t>ask me some questions about the material he had covered in the first</a:t>
            </a:r>
          </a:p>
          <a:p>
            <a:pPr algn="r"/>
            <a:r>
              <a:rPr lang="en-US" sz="1400" i="1" dirty="0"/>
              <a:t>few weeks. Instead, I spent a very uncomfortable hour. Whenever</a:t>
            </a:r>
          </a:p>
          <a:p>
            <a:pPr algn="r"/>
            <a:r>
              <a:rPr lang="en-US" sz="1400" i="1" dirty="0"/>
              <a:t>Tukey and </a:t>
            </a:r>
            <a:r>
              <a:rPr lang="en-US" sz="1400" i="1" dirty="0" err="1"/>
              <a:t>Shiffman</a:t>
            </a:r>
            <a:r>
              <a:rPr lang="en-US" sz="1400" i="1" dirty="0"/>
              <a:t> saw that I knew the answer to a question, they</a:t>
            </a:r>
          </a:p>
          <a:p>
            <a:pPr algn="r"/>
            <a:r>
              <a:rPr lang="en-US" sz="1400" i="1" dirty="0"/>
              <a:t>stopped me. They only persisted if they saw I didn't know the answer.</a:t>
            </a:r>
          </a:p>
          <a:p>
            <a:pPr algn="r"/>
            <a:r>
              <a:rPr lang="en-US" sz="1400" i="1" dirty="0"/>
              <a:t>When it was over, </a:t>
            </a:r>
            <a:r>
              <a:rPr lang="en-US" sz="1400" i="1" dirty="0" err="1"/>
              <a:t>Lefschetz</a:t>
            </a:r>
            <a:r>
              <a:rPr lang="en-US" sz="1400" i="1" dirty="0"/>
              <a:t> took me aside and said, "You didn't do</a:t>
            </a:r>
          </a:p>
          <a:p>
            <a:pPr algn="r"/>
            <a:r>
              <a:rPr lang="en-US" sz="1400" i="1" dirty="0"/>
              <a:t>very well." I merely snarled.</a:t>
            </a:r>
          </a:p>
          <a:p>
            <a:pPr algn="r"/>
            <a:r>
              <a:rPr lang="en-US" sz="1400" i="1" dirty="0" smtClean="0"/>
              <a:t>“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964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Science?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Generally, we wish to </a:t>
            </a:r>
            <a:r>
              <a:rPr lang="en-US" dirty="0" err="1" smtClean="0"/>
              <a:t>i</a:t>
            </a:r>
            <a:r>
              <a:rPr lang="en-US" dirty="0" smtClean="0"/>
              <a:t>) understand the world, so that we can ii) make better decisions.</a:t>
            </a:r>
          </a:p>
          <a:p>
            <a:endParaRPr lang="en-US" dirty="0"/>
          </a:p>
          <a:p>
            <a:r>
              <a:rPr lang="en-US" dirty="0" smtClean="0"/>
              <a:t>E.g.: Doctors prescribing treatments, engineers building robots,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949" y="-74676"/>
            <a:ext cx="9144000" cy="1143000"/>
          </a:xfrm>
        </p:spPr>
        <p:txBody>
          <a:bodyPr/>
          <a:lstStyle/>
          <a:p>
            <a:r>
              <a:rPr lang="en-US" dirty="0" smtClean="0"/>
              <a:t>Decision-Making in </a:t>
            </a:r>
            <a:r>
              <a:rPr lang="en-US" dirty="0" smtClean="0">
                <a:solidFill>
                  <a:srgbClr val="00FFFF"/>
                </a:solidFill>
              </a:rPr>
              <a:t>RL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20E8F"/>
                </a:solidFill>
              </a:rPr>
              <a:t>CI</a:t>
            </a:r>
            <a:endParaRPr dirty="0">
              <a:solidFill>
                <a:srgbClr val="C20E8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85825" y="2067765"/>
                <a:ext cx="4343400" cy="3581401"/>
              </a:xfrm>
            </p:spPr>
            <p:txBody>
              <a:bodyPr/>
              <a:lstStyle/>
              <a:p>
                <a:r>
                  <a:rPr lang="en-US" b="1" dirty="0" smtClean="0"/>
                  <a:t>Scenario:</a:t>
                </a:r>
                <a:r>
                  <a:rPr lang="en-US" dirty="0" smtClean="0"/>
                  <a:t> Patient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 comes to us for cancer treatment. Two potential treatment options.</a:t>
                </a:r>
              </a:p>
              <a:p>
                <a:pPr marL="708660" lvl="1" indent="-342900">
                  <a:buFont typeface="+mj-lt"/>
                  <a:buAutoNum type="arabicPeriod"/>
                </a:pPr>
                <a:r>
                  <a:rPr lang="en-US" dirty="0" smtClean="0"/>
                  <a:t>Prescribe drug 1 (action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marL="708660" lvl="1" indent="-342900">
                  <a:buFont typeface="+mj-lt"/>
                  <a:buAutoNum type="arabicPeriod"/>
                </a:pPr>
                <a:r>
                  <a:rPr lang="en-US" dirty="0" smtClean="0"/>
                  <a:t>Prescribe drug 2 </a:t>
                </a:r>
                <a:r>
                  <a:rPr lang="en-US" dirty="0"/>
                  <a:t>(action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b="1" dirty="0" smtClean="0"/>
              </a:p>
              <a:p>
                <a:r>
                  <a:rPr lang="en-US" b="1" dirty="0" smtClean="0"/>
                  <a:t>Goal:</a:t>
                </a:r>
                <a:r>
                  <a:rPr lang="en-US" dirty="0" smtClean="0"/>
                  <a:t> apply whichever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 to minimize tumor volume: Maximize tumor reduction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85825" y="2067765"/>
                <a:ext cx="4343400" cy="3581401"/>
              </a:xfrm>
              <a:blipFill rotWithShape="0">
                <a:blip r:embed="rId2"/>
                <a:stretch>
                  <a:fillRect l="-1262" t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971800"/>
            <a:ext cx="5105400" cy="323949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210300" y="5888132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Figure 1: Hypothesis tests are foundational on the consideration of counterfactual outcomes.</a:t>
            </a:r>
            <a:endParaRPr lang="en-US" i="1" dirty="0"/>
          </a:p>
        </p:txBody>
      </p:sp>
      <p:sp>
        <p:nvSpPr>
          <p:cNvPr id="52" name="Smiley Face 51"/>
          <p:cNvSpPr/>
          <p:nvPr/>
        </p:nvSpPr>
        <p:spPr>
          <a:xfrm>
            <a:off x="2286000" y="5791200"/>
            <a:ext cx="685800" cy="657225"/>
          </a:xfrm>
          <a:prstGeom prst="smileyFace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354573" y="4953001"/>
            <a:ext cx="457200" cy="457200"/>
          </a:xfrm>
          <a:prstGeom prst="cub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3553836" y="4953001"/>
            <a:ext cx="457200" cy="457200"/>
          </a:xfrm>
          <a:prstGeom prst="cube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05949" y="504086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587322" y="504086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1709959" y="5507133"/>
            <a:ext cx="474227" cy="3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057525" y="5522977"/>
            <a:ext cx="467736" cy="38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87322" y="5791200"/>
                <a:ext cx="60367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322" y="5791200"/>
                <a:ext cx="603678" cy="392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349453" y="5791200"/>
                <a:ext cx="60367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453" y="5791200"/>
                <a:ext cx="603678" cy="3929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36"/>
          <p:cNvSpPr txBox="1">
            <a:spLocks/>
          </p:cNvSpPr>
          <p:nvPr/>
        </p:nvSpPr>
        <p:spPr>
          <a:xfrm>
            <a:off x="885825" y="1360631"/>
            <a:ext cx="4343400" cy="977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 smtClean="0">
                <a:solidFill>
                  <a:srgbClr val="00FFFF"/>
                </a:solidFill>
              </a:rPr>
              <a:t>Reinforcement Learning: </a:t>
            </a:r>
            <a:r>
              <a:rPr lang="en-US" sz="1600" i="1" dirty="0" smtClean="0">
                <a:solidFill>
                  <a:srgbClr val="00FFFF"/>
                </a:solidFill>
              </a:rPr>
              <a:t>“What actions should we take to achieve a specific goal?”</a:t>
            </a:r>
            <a:r>
              <a:rPr lang="en-US" sz="1600" b="1" i="1" dirty="0" smtClean="0">
                <a:solidFill>
                  <a:srgbClr val="00FFFF"/>
                </a:solidFill>
              </a:rPr>
              <a:t> </a:t>
            </a:r>
          </a:p>
        </p:txBody>
      </p:sp>
      <p:sp>
        <p:nvSpPr>
          <p:cNvPr id="18" name="Content Placeholder 36"/>
          <p:cNvSpPr txBox="1">
            <a:spLocks/>
          </p:cNvSpPr>
          <p:nvPr/>
        </p:nvSpPr>
        <p:spPr>
          <a:xfrm>
            <a:off x="6236426" y="1369473"/>
            <a:ext cx="4343400" cy="977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 smtClean="0">
                <a:solidFill>
                  <a:srgbClr val="C20E8F"/>
                </a:solidFill>
              </a:rPr>
              <a:t>Causal Inference: </a:t>
            </a:r>
            <a:r>
              <a:rPr lang="en-US" sz="1600" i="1" dirty="0" smtClean="0">
                <a:solidFill>
                  <a:srgbClr val="C20E8F"/>
                </a:solidFill>
              </a:rPr>
              <a:t>“What are the fundamental properties and effects of each action?”</a:t>
            </a:r>
            <a:r>
              <a:rPr lang="en-US" sz="1600" b="1" i="1" dirty="0" smtClean="0">
                <a:solidFill>
                  <a:srgbClr val="C20E8F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6320246" y="2147315"/>
            <a:ext cx="4343400" cy="3581401"/>
          </a:xfrm>
        </p:spPr>
        <p:txBody>
          <a:bodyPr/>
          <a:lstStyle/>
          <a:p>
            <a:r>
              <a:rPr lang="en-US" dirty="0" smtClean="0"/>
              <a:t>E.g. Randomized Controlled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7" y="2408574"/>
            <a:ext cx="625045" cy="775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949" y="-74676"/>
            <a:ext cx="9144000" cy="1143000"/>
          </a:xfrm>
        </p:spPr>
        <p:txBody>
          <a:bodyPr/>
          <a:lstStyle/>
          <a:p>
            <a:r>
              <a:rPr lang="en-US" dirty="0" smtClean="0"/>
              <a:t>Evaluative Decision-Making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6248400" y="2057019"/>
                <a:ext cx="5254752" cy="685800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 smtClean="0"/>
                  <a:t> Apply drug 1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 : Tumor volume reduction given drug 1 applied</a:t>
                </a:r>
                <a:endParaRPr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248400" y="2057019"/>
                <a:ext cx="5254752" cy="685800"/>
              </a:xfrm>
              <a:blipFill rotWithShape="0">
                <a:blip r:embed="rId3"/>
                <a:stretch>
                  <a:fillRect t="-8850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901581493"/>
                  </p:ext>
                </p:extLst>
              </p:nvPr>
            </p:nvGraphicFramePr>
            <p:xfrm>
              <a:off x="6248400" y="3505200"/>
              <a:ext cx="5029200" cy="232709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295400"/>
                    <a:gridCol w="914400"/>
                    <a:gridCol w="807720"/>
                    <a:gridCol w="868680"/>
                    <a:gridCol w="1143000"/>
                  </a:tblGrid>
                  <a:tr h="693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Subject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Causal</a:t>
                          </a:r>
                          <a:r>
                            <a:rPr lang="en-US" baseline="0" dirty="0" smtClean="0"/>
                            <a:t> Effect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Julius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r>
                            <a:rPr lang="en-US" baseline="0" dirty="0" smtClean="0"/>
                            <a:t> – 20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937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Octavian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 - 22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Claudius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45</a:t>
                          </a:r>
                          <a:r>
                            <a:rPr lang="en-US" baseline="0" dirty="0" smtClean="0"/>
                            <a:t> - ?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Augustus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50 - ?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901581493"/>
                  </p:ext>
                </p:extLst>
              </p:nvPr>
            </p:nvGraphicFramePr>
            <p:xfrm>
              <a:off x="6248400" y="3505200"/>
              <a:ext cx="5029200" cy="232709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295400"/>
                    <a:gridCol w="914400"/>
                    <a:gridCol w="807720"/>
                    <a:gridCol w="868680"/>
                    <a:gridCol w="1143000"/>
                  </a:tblGrid>
                  <a:tr h="693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Subject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Action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75000" t="-4386" r="-251515" b="-243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46154" t="-4386" r="-132168" b="-243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Causal</a:t>
                          </a:r>
                          <a:r>
                            <a:rPr lang="en-US" baseline="0" dirty="0" smtClean="0"/>
                            <a:t> Effect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Julius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00" t="-180303" r="-309333" b="-3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r>
                            <a:rPr lang="en-US" baseline="0" dirty="0" smtClean="0"/>
                            <a:t> – 20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2937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Octavian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00" t="-264286" r="-309333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 - 22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Claudius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00" t="-386364" r="-309333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45</a:t>
                          </a:r>
                          <a:r>
                            <a:rPr lang="en-US" baseline="0" dirty="0" smtClean="0"/>
                            <a:t> - ?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0154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Augustus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00" t="-486364" r="-309333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50 - ?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8458200" y="3886200"/>
            <a:ext cx="1752600" cy="307777"/>
          </a:xfrm>
          <a:prstGeom prst="rect">
            <a:avLst/>
          </a:prstGeom>
          <a:solidFill>
            <a:srgbClr val="C20E8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Potential Outcomes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458200" y="3160812"/>
            <a:ext cx="1752600" cy="307777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Conditional Rewards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0" descr="https://o.remove.bg/downloads/0895e9c1-42ac-41c8-b581-4127ffd0902e/image-removebg-previ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00" y="1712638"/>
            <a:ext cx="1966609" cy="12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77098" y="5185535"/>
            <a:ext cx="334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Environment</a:t>
            </a:r>
            <a:endParaRPr lang="en-US" b="1" dirty="0"/>
          </a:p>
        </p:txBody>
      </p:sp>
      <p:pic>
        <p:nvPicPr>
          <p:cNvPr id="15" name="Picture 18" descr="https://o.remove.bg/downloads/89ad80ff-78c1-424f-85d8-6c3edf50d4ba/image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9410" flipV="1">
            <a:off x="3605490" y="4219098"/>
            <a:ext cx="1580381" cy="11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20292155">
            <a:off x="3858876" y="4498539"/>
            <a:ext cx="1262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 tumor shrank by 10mm!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8230" y="1897951"/>
            <a:ext cx="14939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Choose treatment 2 next!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02937" y="3005756"/>
                <a:ext cx="3348989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Treatment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37" y="3005756"/>
                <a:ext cx="3348989" cy="395621"/>
              </a:xfrm>
              <a:prstGeom prst="rect">
                <a:avLst/>
              </a:prstGeom>
              <a:blipFill rotWithShape="0">
                <a:blip r:embed="rId7"/>
                <a:stretch>
                  <a:fillRect l="-1639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868192" y="3741766"/>
            <a:ext cx="643404" cy="644435"/>
            <a:chOff x="4206554" y="3724204"/>
            <a:chExt cx="643404" cy="644435"/>
          </a:xfrm>
        </p:grpSpPr>
        <p:sp>
          <p:nvSpPr>
            <p:cNvPr id="21" name="Cube 20"/>
            <p:cNvSpPr/>
            <p:nvPr/>
          </p:nvSpPr>
          <p:spPr>
            <a:xfrm>
              <a:off x="4206554" y="3724204"/>
              <a:ext cx="643404" cy="644435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90640" y="3962419"/>
              <a:ext cx="23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55730" y="3731574"/>
            <a:ext cx="643404" cy="644435"/>
            <a:chOff x="5018132" y="3173832"/>
            <a:chExt cx="643404" cy="644435"/>
          </a:xfrm>
        </p:grpSpPr>
        <p:sp>
          <p:nvSpPr>
            <p:cNvPr id="24" name="Cube 23"/>
            <p:cNvSpPr/>
            <p:nvPr/>
          </p:nvSpPr>
          <p:spPr>
            <a:xfrm>
              <a:off x="5018132" y="3173832"/>
              <a:ext cx="643404" cy="644435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11462" y="3385748"/>
              <a:ext cx="23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22188" y="3693661"/>
            <a:ext cx="643404" cy="644435"/>
            <a:chOff x="6084590" y="3135919"/>
            <a:chExt cx="643404" cy="644435"/>
          </a:xfrm>
        </p:grpSpPr>
        <p:sp>
          <p:nvSpPr>
            <p:cNvPr id="27" name="Cube 26"/>
            <p:cNvSpPr/>
            <p:nvPr/>
          </p:nvSpPr>
          <p:spPr>
            <a:xfrm>
              <a:off x="6084590" y="3135919"/>
              <a:ext cx="643404" cy="644435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82446" y="3339284"/>
              <a:ext cx="23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332661" y="1840852"/>
            <a:ext cx="3775651" cy="40169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miley Face 29"/>
          <p:cNvSpPr/>
          <p:nvPr/>
        </p:nvSpPr>
        <p:spPr>
          <a:xfrm>
            <a:off x="2684844" y="4950284"/>
            <a:ext cx="309154" cy="269966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miley Face 30"/>
          <p:cNvSpPr/>
          <p:nvPr/>
        </p:nvSpPr>
        <p:spPr>
          <a:xfrm>
            <a:off x="2594720" y="5494220"/>
            <a:ext cx="309154" cy="269966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miley Face 31"/>
          <p:cNvSpPr/>
          <p:nvPr/>
        </p:nvSpPr>
        <p:spPr>
          <a:xfrm>
            <a:off x="2498933" y="5921315"/>
            <a:ext cx="309154" cy="269966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2381432" y="6348410"/>
            <a:ext cx="309154" cy="269966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/>
          <p:cNvSpPr/>
          <p:nvPr/>
        </p:nvSpPr>
        <p:spPr>
          <a:xfrm>
            <a:off x="2768021" y="4518677"/>
            <a:ext cx="309154" cy="269966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949060" y="5890781"/>
            <a:ext cx="12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Incoming patients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6919" y="1124822"/>
            <a:ext cx="337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FF"/>
                </a:solidFill>
              </a:rPr>
              <a:t>“Agent-Environment Interface”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24800" y="1161359"/>
            <a:ext cx="38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0E8F"/>
                </a:solidFill>
              </a:rPr>
              <a:t>“Potential Outcomes Framework”</a:t>
            </a:r>
            <a:endParaRPr lang="en-US" dirty="0">
              <a:solidFill>
                <a:srgbClr val="C20E8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2188" y="5959450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FFFF"/>
                </a:solidFill>
              </a:rPr>
              <a:t>“3-armed Bandit”</a:t>
            </a:r>
            <a:endParaRPr lang="en-US" dirty="0">
              <a:solidFill>
                <a:srgbClr val="00FF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557419" y="2399919"/>
            <a:ext cx="333303" cy="104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08312" y="1470599"/>
            <a:ext cx="1605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Action-selection policy</a:t>
            </a:r>
            <a:endParaRPr lang="en-US" sz="1600" dirty="0"/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5081399" y="1873061"/>
            <a:ext cx="735134" cy="8807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949" y="-74676"/>
            <a:ext cx="9144000" cy="1143000"/>
          </a:xfrm>
        </p:spPr>
        <p:txBody>
          <a:bodyPr/>
          <a:lstStyle/>
          <a:p>
            <a:r>
              <a:rPr lang="en-US" dirty="0" smtClean="0"/>
              <a:t>Evaluative Decision-Making</a:t>
            </a:r>
            <a:endParaRPr dirty="0"/>
          </a:p>
        </p:txBody>
      </p:sp>
      <p:pic>
        <p:nvPicPr>
          <p:cNvPr id="15" name="Picture 18" descr="https://o.remove.bg/downloads/89ad80ff-78c1-424f-85d8-6c3edf50d4ba/image-removebg-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9410" flipV="1">
            <a:off x="3605490" y="4219098"/>
            <a:ext cx="1580381" cy="11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s://o.remove.bg/downloads/89ad80ff-78c1-424f-85d8-6c3edf50d4ba/image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04798" y="1296158"/>
            <a:ext cx="2052419" cy="154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2"/>
          <p:cNvSpPr txBox="1">
            <a:spLocks/>
          </p:cNvSpPr>
          <p:nvPr/>
        </p:nvSpPr>
        <p:spPr>
          <a:xfrm>
            <a:off x="834680" y="1600200"/>
            <a:ext cx="5143269" cy="2322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00FFFF"/>
                </a:solidFill>
              </a:rPr>
              <a:t>Reinforcement Learning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Fundamental properties of treatments are important only inasmuch as they affect decision-making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Action optimization is quantified mathematically </a:t>
            </a:r>
            <a:endParaRPr lang="en-US" dirty="0"/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6509874" y="1447343"/>
            <a:ext cx="5143269" cy="2322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C20E8F"/>
                </a:solidFill>
              </a:rPr>
              <a:t>Causal Inference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Discovering fundamental properties of treatments is the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Action optimization is offloaded to downstream decision-makers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87" y="4582805"/>
            <a:ext cx="1600200" cy="213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5074" y="4084766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1"/>
                </a:solidFill>
              </a:rPr>
              <a:t>Would you give a </a:t>
            </a:r>
            <a:r>
              <a:rPr lang="en-US" i="1" dirty="0" err="1" smtClean="0">
                <a:solidFill>
                  <a:schemeClr val="accent1"/>
                </a:solidFill>
              </a:rPr>
              <a:t>Ph.D</a:t>
            </a:r>
            <a:r>
              <a:rPr lang="en-US" i="1" dirty="0" smtClean="0">
                <a:solidFill>
                  <a:schemeClr val="accent1"/>
                </a:solidFill>
              </a:rPr>
              <a:t> to a plague doctor?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817" y="4679492"/>
            <a:ext cx="2886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FF"/>
                </a:solidFill>
              </a:rPr>
              <a:t>Yes!</a:t>
            </a:r>
          </a:p>
          <a:p>
            <a:endParaRPr lang="en-US" dirty="0">
              <a:solidFill>
                <a:srgbClr val="00FFFF"/>
              </a:solidFill>
            </a:endParaRPr>
          </a:p>
          <a:p>
            <a:r>
              <a:rPr lang="en-US" i="1" dirty="0" smtClean="0"/>
              <a:t>Plague masks were effective at optimizing outcome (preventing the spread of the black death) 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28095" y="4494827"/>
            <a:ext cx="3040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0E8F"/>
                </a:solidFill>
              </a:rPr>
              <a:t>No!</a:t>
            </a:r>
          </a:p>
          <a:p>
            <a:endParaRPr lang="en-US" dirty="0"/>
          </a:p>
          <a:p>
            <a:r>
              <a:rPr lang="en-US" i="1" dirty="0" smtClean="0"/>
              <a:t>Estimated causal effect was completely wrong (plague doctors thought the masks were “scaring” the disease away)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FFFF"/>
                </a:solidFill>
              </a:rPr>
              <a:t>Reinforcement Learning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20E8F"/>
                </a:solidFill>
              </a:rPr>
              <a:t>Causal Inference</a:t>
            </a:r>
            <a:r>
              <a:rPr lang="en-US" dirty="0" smtClean="0"/>
              <a:t> Share an Intimate Connection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6561389" cy="5143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6200" y="2209800"/>
            <a:ext cx="382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0E8F"/>
                </a:solidFill>
              </a:rPr>
              <a:t>Causal Inference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FFFF"/>
                </a:solidFill>
              </a:rPr>
              <a:t>Reinforcement learning</a:t>
            </a:r>
            <a:r>
              <a:rPr lang="en-US" dirty="0" smtClean="0"/>
              <a:t> both </a:t>
            </a:r>
            <a:r>
              <a:rPr lang="en-US" b="1" dirty="0" smtClean="0">
                <a:solidFill>
                  <a:schemeClr val="accent1"/>
                </a:solidFill>
              </a:rPr>
              <a:t>build models to estimate causal effects in an effort to inform future decisions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7200" y="3733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Specific techniques share a high degree of overlap, both conceptually and practically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Reinforcement Learning and Causal Inference Share an Intimate Connection</a:t>
            </a:r>
            <a:endParaRPr dirty="0"/>
          </a:p>
        </p:txBody>
      </p:sp>
      <p:cxnSp>
        <p:nvCxnSpPr>
          <p:cNvPr id="88" name="Google Shape;117;p15"/>
          <p:cNvCxnSpPr>
            <a:stCxn id="96" idx="6"/>
            <a:endCxn id="94" idx="2"/>
          </p:cNvCxnSpPr>
          <p:nvPr/>
        </p:nvCxnSpPr>
        <p:spPr>
          <a:xfrm>
            <a:off x="2186835" y="4750505"/>
            <a:ext cx="5744945" cy="107632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99;p15"/>
          <p:cNvSpPr/>
          <p:nvPr/>
        </p:nvSpPr>
        <p:spPr>
          <a:xfrm>
            <a:off x="1016061" y="2659976"/>
            <a:ext cx="1111200" cy="1128000"/>
          </a:xfrm>
          <a:prstGeom prst="ellipse">
            <a:avLst/>
          </a:prstGeom>
          <a:solidFill>
            <a:srgbClr val="C20E8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Burks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Causal diagrams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0" name="Google Shape;100;p15"/>
          <p:cNvSpPr/>
          <p:nvPr/>
        </p:nvSpPr>
        <p:spPr>
          <a:xfrm>
            <a:off x="2986093" y="2748913"/>
            <a:ext cx="1292400" cy="118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Shannon</a:t>
            </a:r>
          </a:p>
          <a:p>
            <a:pPr algn="ctr"/>
            <a:r>
              <a:rPr lang="en-GB" sz="1100" dirty="0" smtClean="0">
                <a:solidFill>
                  <a:schemeClr val="bg1"/>
                </a:solidFill>
              </a:rPr>
              <a:t>Information Theory</a:t>
            </a:r>
            <a:endParaRPr sz="1100" dirty="0">
              <a:solidFill>
                <a:schemeClr val="bg1"/>
              </a:solidFill>
            </a:endParaRPr>
          </a:p>
        </p:txBody>
      </p:sp>
      <p:cxnSp>
        <p:nvCxnSpPr>
          <p:cNvPr id="91" name="Google Shape;105;p15"/>
          <p:cNvCxnSpPr>
            <a:stCxn id="89" idx="6"/>
            <a:endCxn id="90" idx="2"/>
          </p:cNvCxnSpPr>
          <p:nvPr/>
        </p:nvCxnSpPr>
        <p:spPr>
          <a:xfrm>
            <a:off x="2127261" y="3223976"/>
            <a:ext cx="858832" cy="11818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107;p15"/>
          <p:cNvSpPr/>
          <p:nvPr/>
        </p:nvSpPr>
        <p:spPr>
          <a:xfrm>
            <a:off x="5372956" y="2455684"/>
            <a:ext cx="1437232" cy="1300211"/>
          </a:xfrm>
          <a:prstGeom prst="ellipse">
            <a:avLst/>
          </a:prstGeom>
          <a:solidFill>
            <a:srgbClr val="00FFF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Bellman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optimality equations</a:t>
            </a:r>
          </a:p>
        </p:txBody>
      </p:sp>
      <p:cxnSp>
        <p:nvCxnSpPr>
          <p:cNvPr id="93" name="Google Shape;108;p15"/>
          <p:cNvCxnSpPr>
            <a:stCxn id="90" idx="6"/>
            <a:endCxn id="92" idx="2"/>
          </p:cNvCxnSpPr>
          <p:nvPr/>
        </p:nvCxnSpPr>
        <p:spPr>
          <a:xfrm flipV="1">
            <a:off x="4278493" y="3105790"/>
            <a:ext cx="1094463" cy="23637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113;p15"/>
          <p:cNvSpPr/>
          <p:nvPr/>
        </p:nvSpPr>
        <p:spPr>
          <a:xfrm>
            <a:off x="7931780" y="4294137"/>
            <a:ext cx="1175700" cy="1128000"/>
          </a:xfrm>
          <a:prstGeom prst="ellipse">
            <a:avLst/>
          </a:prstGeom>
          <a:solidFill>
            <a:srgbClr val="CC0099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Pearl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Causal Inference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95" name="Google Shape;114;p15"/>
          <p:cNvCxnSpPr>
            <a:stCxn id="90" idx="5"/>
            <a:endCxn id="94" idx="1"/>
          </p:cNvCxnSpPr>
          <p:nvPr/>
        </p:nvCxnSpPr>
        <p:spPr>
          <a:xfrm>
            <a:off x="4089225" y="3761654"/>
            <a:ext cx="4014732" cy="697675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115;p15"/>
          <p:cNvSpPr/>
          <p:nvPr/>
        </p:nvSpPr>
        <p:spPr>
          <a:xfrm>
            <a:off x="896235" y="4157255"/>
            <a:ext cx="1290600" cy="1186500"/>
          </a:xfrm>
          <a:prstGeom prst="ellipse">
            <a:avLst/>
          </a:prstGeom>
          <a:solidFill>
            <a:srgbClr val="C20E8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Wright</a:t>
            </a: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Pathway analysis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97" name="Google Shape;116;p15"/>
          <p:cNvCxnSpPr>
            <a:stCxn id="96" idx="0"/>
            <a:endCxn id="89" idx="4"/>
          </p:cNvCxnSpPr>
          <p:nvPr/>
        </p:nvCxnSpPr>
        <p:spPr>
          <a:xfrm flipV="1">
            <a:off x="1541535" y="3787976"/>
            <a:ext cx="30126" cy="36927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120;p15"/>
          <p:cNvCxnSpPr>
            <a:stCxn id="96" idx="7"/>
            <a:endCxn id="90" idx="3"/>
          </p:cNvCxnSpPr>
          <p:nvPr/>
        </p:nvCxnSpPr>
        <p:spPr>
          <a:xfrm flipV="1">
            <a:off x="1997831" y="3761654"/>
            <a:ext cx="1177530" cy="56936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126;p15"/>
          <p:cNvSpPr/>
          <p:nvPr/>
        </p:nvSpPr>
        <p:spPr>
          <a:xfrm>
            <a:off x="9916121" y="3403431"/>
            <a:ext cx="1458194" cy="1198611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Watkins</a:t>
            </a:r>
          </a:p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Q-learning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00" name="Google Shape;127;p15"/>
          <p:cNvSpPr/>
          <p:nvPr/>
        </p:nvSpPr>
        <p:spPr>
          <a:xfrm>
            <a:off x="7848600" y="2057400"/>
            <a:ext cx="1351800" cy="11895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Sutton &amp; </a:t>
            </a:r>
            <a:r>
              <a:rPr lang="en-GB" b="1" dirty="0" err="1" smtClean="0">
                <a:solidFill>
                  <a:schemeClr val="bg1"/>
                </a:solidFill>
              </a:rPr>
              <a:t>Barto</a:t>
            </a:r>
            <a:endParaRPr lang="en-GB" b="1" dirty="0" smtClean="0">
              <a:solidFill>
                <a:schemeClr val="bg1"/>
              </a:solidFill>
            </a:endParaRPr>
          </a:p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TD-learning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101" name="Google Shape;128;p15"/>
          <p:cNvCxnSpPr>
            <a:stCxn id="94" idx="6"/>
          </p:cNvCxnSpPr>
          <p:nvPr/>
        </p:nvCxnSpPr>
        <p:spPr>
          <a:xfrm flipV="1">
            <a:off x="9107480" y="4499016"/>
            <a:ext cx="970889" cy="35912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29;p15"/>
          <p:cNvCxnSpPr>
            <a:endCxn id="100" idx="2"/>
          </p:cNvCxnSpPr>
          <p:nvPr/>
        </p:nvCxnSpPr>
        <p:spPr>
          <a:xfrm flipV="1">
            <a:off x="6810188" y="2652150"/>
            <a:ext cx="1038412" cy="27745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30;p15"/>
          <p:cNvCxnSpPr>
            <a:endCxn id="99" idx="1"/>
          </p:cNvCxnSpPr>
          <p:nvPr/>
        </p:nvCxnSpPr>
        <p:spPr>
          <a:xfrm>
            <a:off x="9166464" y="2929609"/>
            <a:ext cx="963205" cy="64935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31;p15"/>
          <p:cNvCxnSpPr>
            <a:endCxn id="107" idx="0"/>
          </p:cNvCxnSpPr>
          <p:nvPr/>
        </p:nvCxnSpPr>
        <p:spPr>
          <a:xfrm>
            <a:off x="6235501" y="3784253"/>
            <a:ext cx="166016" cy="97013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37;p15"/>
          <p:cNvSpPr/>
          <p:nvPr/>
        </p:nvSpPr>
        <p:spPr>
          <a:xfrm>
            <a:off x="2989163" y="4431329"/>
            <a:ext cx="1219975" cy="1068973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Tukey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06" name="Google Shape;138;p15"/>
          <p:cNvCxnSpPr>
            <a:stCxn id="105" idx="0"/>
            <a:endCxn id="90" idx="4"/>
          </p:cNvCxnSpPr>
          <p:nvPr/>
        </p:nvCxnSpPr>
        <p:spPr>
          <a:xfrm flipV="1">
            <a:off x="3599151" y="3935413"/>
            <a:ext cx="33142" cy="49591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39;p15"/>
          <p:cNvSpPr/>
          <p:nvPr/>
        </p:nvSpPr>
        <p:spPr>
          <a:xfrm>
            <a:off x="5836243" y="4754384"/>
            <a:ext cx="1130547" cy="1017540"/>
          </a:xfrm>
          <a:prstGeom prst="ellipse">
            <a:avLst/>
          </a:prstGeom>
          <a:solidFill>
            <a:srgbClr val="C20E8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Rubin</a:t>
            </a:r>
          </a:p>
          <a:p>
            <a:pPr algn="ctr"/>
            <a:r>
              <a:rPr lang="en-GB" sz="1000" dirty="0" smtClean="0">
                <a:solidFill>
                  <a:schemeClr val="bg1"/>
                </a:solidFill>
              </a:rPr>
              <a:t>Potential outcomes framework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108" name="Google Shape;140;p15"/>
          <p:cNvCxnSpPr/>
          <p:nvPr/>
        </p:nvCxnSpPr>
        <p:spPr>
          <a:xfrm>
            <a:off x="4209138" y="5093784"/>
            <a:ext cx="1627105" cy="32835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41;p15"/>
          <p:cNvCxnSpPr>
            <a:stCxn id="107" idx="6"/>
          </p:cNvCxnSpPr>
          <p:nvPr/>
        </p:nvCxnSpPr>
        <p:spPr>
          <a:xfrm flipV="1">
            <a:off x="6966790" y="5093784"/>
            <a:ext cx="964990" cy="16937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Straight Arrow Connector 109"/>
          <p:cNvCxnSpPr>
            <a:stCxn id="105" idx="7"/>
            <a:endCxn id="92" idx="3"/>
          </p:cNvCxnSpPr>
          <p:nvPr/>
        </p:nvCxnSpPr>
        <p:spPr>
          <a:xfrm flipV="1">
            <a:off x="4030477" y="3565484"/>
            <a:ext cx="1552957" cy="1022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94" idx="0"/>
          </p:cNvCxnSpPr>
          <p:nvPr/>
        </p:nvCxnSpPr>
        <p:spPr>
          <a:xfrm>
            <a:off x="8424455" y="3246900"/>
            <a:ext cx="95175" cy="1047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8708273" y="3239327"/>
            <a:ext cx="76200" cy="1091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2758" y="144547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0E8F"/>
                </a:solidFill>
              </a:rPr>
              <a:t>Causal Inference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FFFF"/>
                </a:solidFill>
              </a:rPr>
              <a:t>Reinforcement learning</a:t>
            </a:r>
            <a:r>
              <a:rPr lang="en-US" dirty="0" smtClean="0"/>
              <a:t> both </a:t>
            </a:r>
            <a:r>
              <a:rPr lang="en-US" b="1" dirty="0" smtClean="0">
                <a:solidFill>
                  <a:schemeClr val="accent1"/>
                </a:solidFill>
              </a:rPr>
              <a:t>build models to estimate causal effects in an effort to inform future decisions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8664" y="5613296"/>
            <a:ext cx="355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There was a high degree of shared inspiration and cross-talk between the early establishers of these fields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876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133600"/>
            <a:ext cx="4343400" cy="4270375"/>
          </a:xfrm>
        </p:spPr>
        <p:txBody>
          <a:bodyPr/>
          <a:lstStyle/>
          <a:p>
            <a:r>
              <a:rPr lang="en-US" dirty="0" smtClean="0"/>
              <a:t>Research is </a:t>
            </a:r>
            <a:r>
              <a:rPr lang="en-US" dirty="0" err="1" smtClean="0"/>
              <a:t>siloed</a:t>
            </a:r>
            <a:r>
              <a:rPr lang="en-US" dirty="0" smtClean="0"/>
              <a:t> into institutional departments.</a:t>
            </a:r>
          </a:p>
          <a:p>
            <a:r>
              <a:rPr lang="en-US" dirty="0" smtClean="0"/>
              <a:t>Graduate students are discouraged from taking classes out side of their department , since funding allocation is competitive between departments.</a:t>
            </a:r>
          </a:p>
          <a:p>
            <a:r>
              <a:rPr lang="en-US" dirty="0" smtClean="0"/>
              <a:t>Journals are highly specialized. It is increasingly difficult to publish translational research.</a:t>
            </a:r>
            <a:endParaRPr dirty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295400" y="3048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Connection between CI and RL is not widely known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8463201"/>
              </p:ext>
            </p:extLst>
          </p:nvPr>
        </p:nvGraphicFramePr>
        <p:xfrm>
          <a:off x="6400800" y="2286000"/>
          <a:ext cx="4343400" cy="4270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019800" y="1447800"/>
            <a:ext cx="541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“One of the most dramatic moments in science is when two great fields suddenly come together and are unified”</a:t>
            </a:r>
          </a:p>
          <a:p>
            <a:r>
              <a:rPr lang="en-US" sz="1400" i="1" dirty="0" smtClean="0"/>
              <a:t>- Richard </a:t>
            </a:r>
            <a:r>
              <a:rPr lang="en-US" sz="1400" i="1" dirty="0" err="1" smtClean="0"/>
              <a:t>Feynmann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83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1295400" y="304800"/>
            <a:ext cx="92202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Connection between CI and RL is not widely </a:t>
            </a:r>
            <a:r>
              <a:rPr lang="en-US" dirty="0" smtClean="0"/>
              <a:t>known</a:t>
            </a:r>
          </a:p>
          <a:p>
            <a:endParaRPr lang="en-US" dirty="0" smtClean="0"/>
          </a:p>
          <a:p>
            <a:r>
              <a:rPr lang="en-US" dirty="0" smtClean="0"/>
              <a:t>…but Causal Reinforcement Learning Research is gaining traction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2000" y="327660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“One of the most dramatic moments in science is when two great fields suddenly come together and are unified”</a:t>
            </a:r>
          </a:p>
          <a:p>
            <a:r>
              <a:rPr lang="en-US" sz="2000" i="1" dirty="0" smtClean="0"/>
              <a:t>- Richard </a:t>
            </a:r>
            <a:r>
              <a:rPr lang="en-US" sz="2000" i="1" dirty="0" err="1" smtClean="0"/>
              <a:t>Feynmann</a:t>
            </a:r>
            <a:endParaRPr lang="en-US" sz="2000" i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400800" y="2386507"/>
            <a:ext cx="5257800" cy="3813175"/>
          </a:xfrm>
        </p:spPr>
        <p:txBody>
          <a:bodyPr/>
          <a:lstStyle/>
          <a:p>
            <a:r>
              <a:rPr lang="en-US" sz="1800" dirty="0" smtClean="0"/>
              <a:t>Growing understanding of how causal methods can augment Reinforcement Learning</a:t>
            </a:r>
          </a:p>
          <a:p>
            <a:r>
              <a:rPr lang="en-US" sz="1800" dirty="0" smtClean="0"/>
              <a:t>Number of co-appearances of “Causal Inference” and “Reinforcement Learning” is growing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733800"/>
            <a:ext cx="3246223" cy="2465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5257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https://causalai.net/</a:t>
            </a:r>
          </a:p>
        </p:txBody>
      </p:sp>
    </p:spTree>
    <p:extLst>
      <p:ext uri="{BB962C8B-B14F-4D97-AF65-F5344CB8AC3E}">
        <p14:creationId xmlns:p14="http://schemas.microsoft.com/office/powerpoint/2010/main" val="2032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619268-C103-4974-A4EE-4F6F70BBD555}">
  <we:reference id="wa104379987" version="1.0.0.0" store="en-US" storeType="OMEX"/>
  <we:alternateReferences>
    <we:reference id="WA104379987" version="1.0.0.0" store="WA10437998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16841</TotalTime>
  <Words>773</Words>
  <Application>Microsoft Office PowerPoint</Application>
  <PresentationFormat>Widescreen</PresentationFormat>
  <Paragraphs>144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Candara</vt:lpstr>
      <vt:lpstr>Consolas</vt:lpstr>
      <vt:lpstr>Courier New</vt:lpstr>
      <vt:lpstr>Tech Computer 16x9</vt:lpstr>
      <vt:lpstr>Causal Inference and Reinforcement Learning</vt:lpstr>
      <vt:lpstr>What is the Point of Science?</vt:lpstr>
      <vt:lpstr>Decision-Making in RL and CI</vt:lpstr>
      <vt:lpstr>Evaluative Decision-Making</vt:lpstr>
      <vt:lpstr>Evaluative Decision-Making</vt:lpstr>
      <vt:lpstr>Reinforcement Learning and Causal Inference Share an Intimate Connection</vt:lpstr>
      <vt:lpstr>Reinforcement Learning and Causal Inference Share an Intimate Connection</vt:lpstr>
      <vt:lpstr>PowerPoint Presentation</vt:lpstr>
      <vt:lpstr>PowerPoint Presentation</vt:lpstr>
      <vt:lpstr>Thank you</vt:lpstr>
      <vt:lpstr>Thank you</vt:lpstr>
      <vt:lpstr>Tangent: Richard Bellman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tony5683@hotmail.com</dc:creator>
  <cp:lastModifiedBy>Microsoft account</cp:lastModifiedBy>
  <cp:revision>78</cp:revision>
  <dcterms:created xsi:type="dcterms:W3CDTF">2025-01-30T02:09:04Z</dcterms:created>
  <dcterms:modified xsi:type="dcterms:W3CDTF">2025-07-22T20:20:28Z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